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2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charts/chart3.xml" ContentType="application/vnd.openxmlformats-officedocument.drawingml.chart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7a965a88aab4682" /><Relationship Type="http://schemas.openxmlformats.org/officeDocument/2006/relationships/extended-properties" Target="/docProps/app.xml" Id="R21ffcb5177a54786" /><Relationship Type="http://schemas.openxmlformats.org/officeDocument/2006/relationships/officeDocument" Target="/ppt/presentation.xml" Id="R49b9d33047e742b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1b53e2981b24193"/>
  </p:sldMasterIdLst>
  <p:notesMasterIdLst>
    <p:notesMasterId xmlns:r="http://schemas.openxmlformats.org/officeDocument/2006/relationships" r:id="R81ed292853b74302"/>
  </p:notesMasterIdLst>
  <p:sldIdLst>
    <p:sldId xmlns:r="http://schemas.openxmlformats.org/officeDocument/2006/relationships" id="256" r:id="Rd3347ffc62a74981"/>
    <p:sldId xmlns:r="http://schemas.openxmlformats.org/officeDocument/2006/relationships" id="257" r:id="R5d56c46d744b473a"/>
    <p:sldId xmlns:r="http://schemas.openxmlformats.org/officeDocument/2006/relationships" id="258" r:id="Rb8a0767a55b94736"/>
    <p:sldId xmlns:r="http://schemas.openxmlformats.org/officeDocument/2006/relationships" id="259" r:id="R3d0abd1ccbec4fe6"/>
    <p:sldId xmlns:r="http://schemas.openxmlformats.org/officeDocument/2006/relationships" id="260" r:id="R230b1ef3139c467a"/>
    <p:sldId xmlns:r="http://schemas.openxmlformats.org/officeDocument/2006/relationships" id="261" r:id="R6157d1df13554237"/>
    <p:sldId xmlns:r="http://schemas.openxmlformats.org/officeDocument/2006/relationships" id="262" r:id="R4ee4016022e44b63"/>
    <p:sldId xmlns:r="http://schemas.openxmlformats.org/officeDocument/2006/relationships" id="263" r:id="R1fc864422b7f4c0d"/>
    <p:sldId xmlns:r="http://schemas.openxmlformats.org/officeDocument/2006/relationships" id="264" r:id="Rd3cde8eeb64048ab"/>
    <p:sldId xmlns:r="http://schemas.openxmlformats.org/officeDocument/2006/relationships" id="265" r:id="R2cdd72c9b95a486a"/>
    <p:sldId xmlns:r="http://schemas.openxmlformats.org/officeDocument/2006/relationships" id="266" r:id="Rf7ceee6133e7457a"/>
    <p:sldId xmlns:r="http://schemas.openxmlformats.org/officeDocument/2006/relationships" id="267" r:id="Ra5cd293e521743a0"/>
    <p:sldId xmlns:r="http://schemas.openxmlformats.org/officeDocument/2006/relationships" id="268" r:id="R781a2b1e8a894c51"/>
    <p:sldId xmlns:r="http://schemas.openxmlformats.org/officeDocument/2006/relationships" id="269" r:id="R492cc11fac1143b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a283c2285a041a9" /><Relationship Type="http://schemas.openxmlformats.org/officeDocument/2006/relationships/slideMaster" Target="/ppt/slideMasters/slideMaster1.xml" Id="R21b53e2981b24193" /><Relationship Type="http://schemas.openxmlformats.org/officeDocument/2006/relationships/notesMaster" Target="/ppt/notesMasters/notesMaster1.xml" Id="R81ed292853b74302" /><Relationship Type="http://schemas.openxmlformats.org/officeDocument/2006/relationships/presProps" Target="/ppt/presProps.xml" Id="R53e3361830e749cd" /><Relationship Type="http://schemas.openxmlformats.org/officeDocument/2006/relationships/tableStyles" Target="/ppt/tableStyles.xml" Id="Rc4ebb42d45ae4837" /><Relationship Type="http://schemas.openxmlformats.org/officeDocument/2006/relationships/slide" Target="/ppt/slides/slide1.xml" Id="Rd3347ffc62a74981" /><Relationship Type="http://schemas.openxmlformats.org/officeDocument/2006/relationships/slide" Target="/ppt/slides/slide2.xml" Id="R5d56c46d744b473a" /><Relationship Type="http://schemas.openxmlformats.org/officeDocument/2006/relationships/slide" Target="/ppt/slides/slide3.xml" Id="Rb8a0767a55b94736" /><Relationship Type="http://schemas.openxmlformats.org/officeDocument/2006/relationships/slide" Target="/ppt/slides/slide4.xml" Id="R3d0abd1ccbec4fe6" /><Relationship Type="http://schemas.openxmlformats.org/officeDocument/2006/relationships/slide" Target="/ppt/slides/slide5.xml" Id="R230b1ef3139c467a" /><Relationship Type="http://schemas.openxmlformats.org/officeDocument/2006/relationships/slide" Target="/ppt/slides/slide6.xml" Id="R6157d1df13554237" /><Relationship Type="http://schemas.openxmlformats.org/officeDocument/2006/relationships/slide" Target="/ppt/slides/slide7.xml" Id="R4ee4016022e44b63" /><Relationship Type="http://schemas.openxmlformats.org/officeDocument/2006/relationships/slide" Target="/ppt/slides/slide8.xml" Id="R1fc864422b7f4c0d" /><Relationship Type="http://schemas.openxmlformats.org/officeDocument/2006/relationships/slide" Target="/ppt/slides/slide9.xml" Id="Rd3cde8eeb64048ab" /><Relationship Type="http://schemas.openxmlformats.org/officeDocument/2006/relationships/slide" Target="/ppt/slides/slide10.xml" Id="R2cdd72c9b95a486a" /><Relationship Type="http://schemas.openxmlformats.org/officeDocument/2006/relationships/slide" Target="/ppt/slides/slide11.xml" Id="Rf7ceee6133e7457a" /><Relationship Type="http://schemas.openxmlformats.org/officeDocument/2006/relationships/slide" Target="/ppt/slides/slide12.xml" Id="Ra5cd293e521743a0" /><Relationship Type="http://schemas.openxmlformats.org/officeDocument/2006/relationships/slide" Target="/ppt/slides/slide13.xml" Id="R781a2b1e8a894c51" /><Relationship Type="http://schemas.openxmlformats.org/officeDocument/2006/relationships/slide" Target="/ppt/slides/slide14.xml" Id="R492cc11fac1143b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d64d26501e5415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02158f6b0bd4205" /><Relationship Type="http://schemas.openxmlformats.org/officeDocument/2006/relationships/notesMaster" Target="/ppt/notesMasters/notesMaster1.xml" Id="Re44ff0e1e80b480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e9058e16cdd449b" /><Relationship Type="http://schemas.openxmlformats.org/officeDocument/2006/relationships/notesMaster" Target="/ppt/notesMasters/notesMaster1.xml" Id="R9372ca000a564ba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0f12ad78177416b" /><Relationship Type="http://schemas.openxmlformats.org/officeDocument/2006/relationships/notesMaster" Target="/ppt/notesMasters/notesMaster1.xml" Id="R65df870478c5400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33b035e0e3c4e1b" /><Relationship Type="http://schemas.openxmlformats.org/officeDocument/2006/relationships/notesMaster" Target="/ppt/notesMasters/notesMaster1.xml" Id="Rb1ecb4ce92ca462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c88b3a2e7b24243" /><Relationship Type="http://schemas.openxmlformats.org/officeDocument/2006/relationships/notesMaster" Target="/ppt/notesMasters/notesMaster1.xml" Id="Rb297c99fc9964a5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73ebb1b6a114b47" /><Relationship Type="http://schemas.openxmlformats.org/officeDocument/2006/relationships/notesMaster" Target="/ppt/notesMasters/notesMaster1.xml" Id="R8ce909c4a8084ad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d2f5ae8e03b4ef2" /><Relationship Type="http://schemas.openxmlformats.org/officeDocument/2006/relationships/notesMaster" Target="/ppt/notesMasters/notesMaster1.xml" Id="R3220888c5b014e3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08797652b4b4ee1" /><Relationship Type="http://schemas.openxmlformats.org/officeDocument/2006/relationships/notesMaster" Target="/ppt/notesMasters/notesMaster1.xml" Id="R2337a56851d645c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2dd23f4e9b0415d" /><Relationship Type="http://schemas.openxmlformats.org/officeDocument/2006/relationships/notesMaster" Target="/ppt/notesMasters/notesMaster1.xml" Id="R543370a374fe4b2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43a34989de84ccf" /><Relationship Type="http://schemas.openxmlformats.org/officeDocument/2006/relationships/notesMaster" Target="/ppt/notesMasters/notesMaster1.xml" Id="R26e2aa764e0a482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a15c0370a0c4ea9" /><Relationship Type="http://schemas.openxmlformats.org/officeDocument/2006/relationships/notesMaster" Target="/ppt/notesMasters/notesMaster1.xml" Id="Rd0b63d6dead54cc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cdc33628ed047e7" /><Relationship Type="http://schemas.openxmlformats.org/officeDocument/2006/relationships/notesMaster" Target="/ppt/notesMasters/notesMaster1.xml" Id="Rf9cad5130f254c4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3f52faa49514db7" /><Relationship Type="http://schemas.openxmlformats.org/officeDocument/2006/relationships/notesMaster" Target="/ppt/notesMasters/notesMaster1.xml" Id="R89c10d3a9ee949e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1ce5ed9ce464d87" /><Relationship Type="http://schemas.openxmlformats.org/officeDocument/2006/relationships/notesMaster" Target="/ppt/notesMasters/notesMaster1.xml" Id="R8e27800603684e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本项目关注森林与野外画面中的烟雾和明火目标检测，并重点分析复杂背景下的误检。封面照片来自 D-Fire 数据集中的实际测试图像，不是生成图片。</a:t>
            </a:r>
          </a:p>
          <a:p xmlns:a="http://schemas.openxmlformats.org/drawingml/2006/main">
            <a:r>
              <a:t>来源：D-Fire Kaggle 镜像 https://www.kaggle.com/datasets/sayedgamal99/smoke-fire-detection-yolo 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研究问题来自空标签测试图上的实际误报。此页使用测试集样本概览，具体误报图在第 12 页展示。空标签只表示原数据没有目标框，并不保证画面中绝对没有烟火；案例分析会结合原图和模型输出。</a:t>
            </a:r>
          </a:p>
          <a:p xmlns:a="http://schemas.openxmlformats.org/drawingml/2006/main">
            <a:r>
              <a:t>来源：D-Fire 测试集；outputs/reports/case_review.json。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整体流程分为四步：准备图像，使用 YOLOv8n 做烟雾和明火检测，在验证集选择置信度阈值，再检查空标签图中的误报并汇总案例。系统支持图片和视频输入，但模型输出仍需人工核实。</a:t>
            </a:r>
          </a:p>
          <a:p xmlns:a="http://schemas.openxmlformats.org/drawingml/2006/main">
            <a:r>
              <a:t>来源：项目代码 src/inference.py、scripts/calibrate_and_test.py、app.py。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使用 D-Fire Kaggle 镜像，数据包含林地、野外、城市和工业等场景，并非纯森林数据。全量统计为 21,527 张图、26,531 个通过质量检查的目标框，其中 smoke 11,846、fire 14,685，另保留 9,838 张空标签图。实际按近似重复组划分为约 70/15/15。由于原视频编号已丢失，不能声称严格按视频划分；有 19 组感知哈希近似重复跨集合。</a:t>
            </a:r>
          </a:p>
          <a:p xmlns:a="http://schemas.openxmlformats.org/drawingml/2006/main">
            <a:r>
              <a:t>来源：outputs/reports/dataset_summary.json；datasets/forest_smoke/dataset_info.md。数据来源：https://www.kaggle.com/datasets/sayedgamal99/smoke-fire-detection-yolo 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基线选择轻量的 YOLOv8n，使用预训练权重迁移学习，输入尺寸为 640。检测头输出烟雾或明火的框与置信度。</a:t>
            </a:r>
          </a:p>
          <a:p xmlns:a="http://schemas.openxmlformats.org/drawingml/2006/main">
            <a:r>
              <a:t>来源：outputs/train_runs/batch3_complete_30_full_20261029_003055/train.log；Ultralytics 官方文档 https://docs.ultralytics.com/ 。图片来源：D-Fire。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基线累计训练 30 轮。之后从训练集 6,491 张空标签候选图中，以基线置信度 0.25 挖掘出 148 张困难负样本，再分批累计微调 40 轮，每批从上一批的最佳权重继续。困难图保持空标签，验证集和测试集没有参与挖掘。训练硬件为 NVIDIA GeForce RTX 3060 Laptop GPU，batch 8，输入尺寸 640，开启 AMP。</a:t>
            </a:r>
          </a:p>
          <a:p xmlns:a="http://schemas.openxmlformats.org/drawingml/2006/main">
            <a:r>
              <a:t>来源：outputs/reports/hard_negative_summary.json、outputs/reports/selected_model_summary.json、各次 train_*.json。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困难负样本不是人工合成。脚本扫描训练集空标签图，保留基线在阈值 0.25 以上仍产生预测的图片，之后与原始训练清单合并。标签继续保持为空。这样把模型实际触发的背景加入训练，同时不接触验证集和测试集。</a:t>
            </a:r>
          </a:p>
          <a:p xmlns:a="http://schemas.openxmlformats.org/drawingml/2006/main">
            <a:r>
              <a:t>来源：scripts/build_hard_negatives.py；outputs/reports/hard_negative_summary.json。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置信度阈值在验证集上从固定网格选择，目标为 micro-F1 最大；选出的阈值原样应用于测试集。匹配 IoU 为 0.50，预测 NMS IoU 为 0.70。mAP 使用置信度下限 0.001。空标签图误报率定义为至少有一个预测框的空标签测试图片数除以 1,645。由于项目已用测试集检查多个检查点，报告称为比较性实验，不称为独立盲测。</a:t>
            </a:r>
          </a:p>
          <a:p xmlns:a="http://schemas.openxmlformats.org/drawingml/2006/main">
            <a:r>
              <a:t>来源：outputs/reports/calibrated_test_results_merged.json、outputs/reports/experiment_comparison.json。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在同一测试集和 640 输入下，10 轮基线 mAP@0.5=0.6007、mAP@0.5:0.95=0.3140；30 轮基线分别为 0.6543 与 0.3536；困难负样本模型分别为 0.6909 与 0.3738。这些是 Ultralytics 测试集 mAP 指标，阈值化的 P/R/F1 另在下一页解释。</a:t>
            </a:r>
          </a:p>
          <a:p xmlns:a="http://schemas.openxmlformats.org/drawingml/2006/main">
            <a:r>
              <a:t>来源：outputs/reports/experiment_comparison.json、各模型 metrics.json。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30 轮基线在验证集选出的阈值为 0.25，空标签图误报 145/1645（8.81%）；困难负样本模型阈值 0.30，误报 89/1645（5.41%）。误报率下降 3.40 个百分点，召回变化 +0.21 个百分点。此比例只反映本数据集空标签图，不代表真实报警率。</a:t>
            </a:r>
          </a:p>
          <a:p xmlns:a="http://schemas.openxmlformats.org/drawingml/2006/main">
            <a:r>
              <a:t>来源：outputs/reports/experiment_comparison.json。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分类别 mAP 来自改进模型的 Ultralytics test 评价；分类别 Precision/Recall 来自验证集选定阈值原样应用到 test 后的匹配计数。smoke：P=0.7588、R=0.6783、mAP50=0.7651；fire：P=0.6653、R=0.5256、mAP50=0.6166。固定阈值下共有 FP 943、FN 1582。smoke mAP@0.5 高 14.85 个百分点。</a:t>
            </a:r>
          </a:p>
          <a:p xmlns:a="http://schemas.openxmlformats.org/drawingml/2006/main">
            <a:r>
              <a:t>来源：outputs/reports/experiment_comparison.json、outputs/reports/evaluation_hardneg_40epoch_cases/metrics.json。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左图是测试集空标签图上的实际预测，标注文件为空，模型仍给出 smoke 框。右图的真实标注包含 fire，模型在给定阈值和匹配 IoU 下没有正确检出。观测与原因推测分开记录。</a:t>
            </a:r>
          </a:p>
          <a:p xmlns:a="http://schemas.openxmlformats.org/drawingml/2006/main">
            <a:r>
              <a:t>误报分析：大面积高亮、低纹理区域可能与模型学到的烟雾外观产生相似响应；单个案例不能确认因果，需要更多室内和高亮背景负样本验证。</a:t>
            </a:r>
          </a:p>
          <a:p xmlns:a="http://schemas.openxmlformats.org/drawingml/2006/main">
            <a:r>
              <a:t>漏检分析：低照度、强亮度对比和小目标尺寸可能共同降低定位稳定性；这里是基于画面的分析假设，不是单样本因果证明。</a:t>
            </a:r>
          </a:p>
          <a:p xmlns:a="http://schemas.openxmlformats.org/drawingml/2006/main">
            <a:r>
              <a:t>来源：outputs/reports/case_review.json；D-Fire 测试集及对应实际预测。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这是 Streamlit 图片检测页面的实际运行截图。系统支持图片和短视频上传、置信度调整、基线与困难负样本模型选择、实验对比、误检案例展示，以及下载带标注结果。视频按帧处理并统计速度。当前是课程原型，输出不能作为火灾报警。</a:t>
            </a:r>
          </a:p>
          <a:p xmlns:a="http://schemas.openxmlformats.org/drawingml/2006/main">
            <a:r>
              <a:t>来源：outputs/screenshots/system_image_detection.png；app.py。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项目完成了基线训练、困难负样本挖掘与分批微调、测试集比较、误检案例整理，以及图片和视频演示系统。改进模型测试 mAP@0.5=0.6909，空标签图误报率=5.41%。同时要说明：数据不是纯森林数据；近似分组存在少量相似图跨集；数据中有退化或越界标注，训练框架会忽略部分异常样本；测试集被用于多个检查点比较；模型没有视频时序推理，不能直接用于报警。后续应补充森林专属数据、按事件严格划分，并评估连续帧稳定性。</a:t>
            </a:r>
          </a:p>
          <a:p xmlns:a="http://schemas.openxmlformats.org/drawingml/2006/main">
            <a:r>
              <a:t>来源：outputs/reports/experiment_comparison.json、datasets/forest_smoke/dataset_info.md。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f56531a8e9460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fd1b25d8704a1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995825e22e422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1dcdb8c24e465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bfa0958c5b444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ea4cacc77646a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46C841D-8427-4136-9054-62DE63A909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12A71BF-25EB-471F-8B5A-2D7D8C53AFF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4355C84-6479-4BF5-B2A1-C4935B8FCC7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7464076-B340-43EE-A351-A3864BBF09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C1D7AAB-BF0D-445C-8875-859A8DE1B5E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08E7751-74DD-4907-9B8B-02ECB843C4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C9D850A-0D97-490D-ABC6-5F2D48EA16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5EF5EDC-20A1-415F-9EE3-3202755C082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42E762F-7BB1-459E-9D2B-6CB6BD9429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467F150-888D-49A7-A4BA-50C42BD16CE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29edf20e9d94581" /><Relationship Type="http://schemas.openxmlformats.org/officeDocument/2006/relationships/slideLayout" Target="/ppt/slideLayouts/slideLayout1.xml" Id="R7e6781089b904802" /><Relationship Type="http://schemas.openxmlformats.org/officeDocument/2006/relationships/slideLayout" Target="/ppt/slideLayouts/slideLayout2.xml" Id="R98440933da204796" /><Relationship Type="http://schemas.openxmlformats.org/officeDocument/2006/relationships/slideLayout" Target="/ppt/slideLayouts/slideLayout3.xml" Id="R6786a2e506b64463" /><Relationship Type="http://schemas.openxmlformats.org/officeDocument/2006/relationships/slideLayout" Target="/ppt/slideLayouts/slideLayout4.xml" Id="R1053b415a25842ae" /><Relationship Type="http://schemas.openxmlformats.org/officeDocument/2006/relationships/slideLayout" Target="/ppt/slideLayouts/slideLayout5.xml" Id="Rde7bd34d3a7145f4" /><Relationship Type="http://schemas.openxmlformats.org/officeDocument/2006/relationships/slideLayout" Target="/ppt/slideLayouts/slideLayout6.xml" Id="Re4175d432d5e4b4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e6781089b904802"/>
    <p:sldLayoutId xmlns:r="http://schemas.openxmlformats.org/officeDocument/2006/relationships" id="2147483650" r:id="R98440933da204796"/>
    <p:sldLayoutId xmlns:r="http://schemas.openxmlformats.org/officeDocument/2006/relationships" id="2147483651" r:id="R6786a2e506b64463"/>
    <p:sldLayoutId xmlns:r="http://schemas.openxmlformats.org/officeDocument/2006/relationships" id="2147483652" r:id="R1053b415a25842ae"/>
    <p:sldLayoutId xmlns:r="http://schemas.openxmlformats.org/officeDocument/2006/relationships" id="2147483653" r:id="Rde7bd34d3a7145f4"/>
    <p:sldLayoutId xmlns:r="http://schemas.openxmlformats.org/officeDocument/2006/relationships" id="2147483654" r:id="Re4175d432d5e4b4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147002e09d48c4" /><Relationship Type="http://schemas.openxmlformats.org/officeDocument/2006/relationships/image" Target="/ppt/media/image.jpeg" Id="R5fd2806a59f54288" /><Relationship Type="http://schemas.openxmlformats.org/officeDocument/2006/relationships/notesSlide" Target="/ppt/notesSlides/notesSlide1.xml" Id="R008f0435dd5b498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196516d55040be" /><Relationship Type="http://schemas.openxmlformats.org/officeDocument/2006/relationships/image" Target="/ppt/media/image.png" Id="R44778c7dbd8e4c48" /><Relationship Type="http://schemas.openxmlformats.org/officeDocument/2006/relationships/notesSlide" Target="/ppt/notesSlides/notesSlide2.xml" Id="R1975f1998ae54f9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b12c09930049c3" /><Relationship Type="http://schemas.openxmlformats.org/officeDocument/2006/relationships/notesSlide" Target="/ppt/notesSlides/notesSlide3.xml" Id="R48288bce41b14f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f99464f2bd4f09" /><Relationship Type="http://schemas.openxmlformats.org/officeDocument/2006/relationships/chart" Target="/ppt/slides/charts/chart1.xml" Id="R655eaf93ee2844cb" /><Relationship Type="http://schemas.openxmlformats.org/officeDocument/2006/relationships/notesSlide" Target="/ppt/notesSlides/notesSlide4.xml" Id="R741caaf04a6148d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501d16a2c64a7f" /><Relationship Type="http://schemas.openxmlformats.org/officeDocument/2006/relationships/image" Target="/ppt/media/image2.png" Id="R4502d2702b0b47cf" /><Relationship Type="http://schemas.openxmlformats.org/officeDocument/2006/relationships/notesSlide" Target="/ppt/notesSlides/notesSlide5.xml" Id="Rf9ee36113a37438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c7207b21ef4b9e" /><Relationship Type="http://schemas.openxmlformats.org/officeDocument/2006/relationships/notesSlide" Target="/ppt/notesSlides/notesSlide6.xml" Id="R37e4a6e71bf14c8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7efe548e194388" /><Relationship Type="http://schemas.openxmlformats.org/officeDocument/2006/relationships/notesSlide" Target="/ppt/notesSlides/notesSlide7.xml" Id="R6911e9e7aa72410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8bf48812934972" /><Relationship Type="http://schemas.openxmlformats.org/officeDocument/2006/relationships/notesSlide" Target="/ppt/notesSlides/notesSlide8.xml" Id="Rcdeb039a2d06465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b501b0884b41b2" /><Relationship Type="http://schemas.openxmlformats.org/officeDocument/2006/relationships/chart" Target="/ppt/slides/charts/chart2.xml" Id="R87969a2b0c5440d4" /><Relationship Type="http://schemas.openxmlformats.org/officeDocument/2006/relationships/notesSlide" Target="/ppt/notesSlides/notesSlide9.xml" Id="R363a62dec035421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7bc53d36b446d1" /><Relationship Type="http://schemas.openxmlformats.org/officeDocument/2006/relationships/chart" Target="/ppt/slides/charts/chart3.xml" Id="R93a29dc0a5524a59" /><Relationship Type="http://schemas.openxmlformats.org/officeDocument/2006/relationships/notesSlide" Target="/ppt/notesSlides/notesSlide10.xml" Id="Re423b883f690407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aa7ad8e6654182" /><Relationship Type="http://schemas.openxmlformats.org/officeDocument/2006/relationships/notesSlide" Target="/ppt/notesSlides/notesSlide11.xml" Id="R6c6e991a17a043e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e4a302c8c24206" /><Relationship Type="http://schemas.openxmlformats.org/officeDocument/2006/relationships/image" Target="/ppt/media/image2.jpeg" Id="Rdb87b4558569433c" /><Relationship Type="http://schemas.openxmlformats.org/officeDocument/2006/relationships/image" Target="/ppt/media/image3.jpeg" Id="R914143610a0e4daf" /><Relationship Type="http://schemas.openxmlformats.org/officeDocument/2006/relationships/notesSlide" Target="/ppt/notesSlides/notesSlide12.xml" Id="R03bf4683a986403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e29c56d7594a4f" /><Relationship Type="http://schemas.openxmlformats.org/officeDocument/2006/relationships/image" Target="/ppt/media/image4.jpeg" Id="Ra38ee2149be54df6" /><Relationship Type="http://schemas.openxmlformats.org/officeDocument/2006/relationships/notesSlide" Target="/ppt/notesSlides/notesSlide13.xml" Id="R43769ec66e2246c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b621510efc4515" /><Relationship Type="http://schemas.openxmlformats.org/officeDocument/2006/relationships/notesSlide" Target="/ppt/notesSlides/notesSlide14.xml" Id="R3ee794fbc66c4ace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有效标注框（千个）</c:v>
          </c:tx>
          <c:spPr>
            <a:solidFill xmlns:a="http://schemas.openxmlformats.org/drawingml/2006/main">
              <a:srgbClr val="3A8A80"/>
            </a:solidFill>
          </c:spPr>
          <c:invertIfNegative val="0"/>
          <c:cat>
            <c:strLit>
              <c:ptCount val="2"/>
              <c:pt idx="0">
                <c:v>smoke 烟雾</c:v>
              </c:pt>
              <c:pt idx="1">
                <c:v>fire 明火</c:v>
              </c:pt>
            </c:strLit>
          </c:cat>
          <c:val>
            <c:numLit>
              <c:formatCode>General</c:formatCode>
              <c:ptCount val="2"/>
              <c:pt idx="0">
                <c:v>11.846</c:v>
              </c:pt>
              <c:pt idx="1">
                <c:v>14.685</c:v>
              </c:pt>
            </c:numLit>
          </c:val>
        </c:ser>
        <c:dLbls>
          <c:numFmt formatCode="0.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 b="1">
                  <a:solidFill>
                    <a:srgbClr val="18251F"/>
                  </a:solidFill>
                  <a:latin typeface="Microsoft YaHei"/>
                  <a:ea typeface="Microsoft YaHei"/>
                  <a:cs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7DDD6"/>
              </a:solidFill>
              <a:prstDash val="solid"/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3F4F0"/>
        </a:solidFill>
        <a:ln xmlns:a="http://schemas.openxmlformats.org/drawingml/2006/main" w="0">
          <a:noFill/>
          <a:prstDash val="solid"/>
        </a:ln>
      </c:spPr>
    </c:plotArea>
    <c:plotVisOnly val="1"/>
  </c:chart>
  <c:spPr>
    <a:solidFill xmlns:a="http://schemas.openxmlformats.org/drawingml/2006/main">
      <a:srgbClr val="F3F4F0"/>
    </a:solidFill>
    <a:ln xmlns:a="http://schemas.openxmlformats.org/drawingml/2006/main" w="0">
      <a:noFill/>
      <a:prstDash val="solid"/>
    </a:ln>
  </c:spPr>
</c:chartSpace>
</file>

<file path=ppt/slides/charts/chart2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mAP@0.5</c:v>
          </c:tx>
          <c:spPr>
            <a:solidFill xmlns:a="http://schemas.openxmlformats.org/drawingml/2006/main">
              <a:srgbClr val="C65D45"/>
            </a:solidFill>
          </c:spPr>
          <c:invertIfNegative val="0"/>
          <c:cat>
            <c:strLit>
              <c:ptCount val="4"/>
              <c:pt idx="0">
                <c:v>基线 10轮</c:v>
              </c:pt>
              <c:pt idx="1">
                <c:v>基线 30轮</c:v>
              </c:pt>
              <c:pt idx="2">
                <c:v>困难样本 10轮</c:v>
              </c:pt>
              <c:pt idx="3">
                <c:v>困难样本 40轮</c:v>
              </c:pt>
            </c:strLit>
          </c:cat>
          <c:val>
            <c:numLit>
              <c:formatCode>0.0%</c:formatCode>
              <c:ptCount val="4"/>
              <c:pt idx="0">
                <c:v>0.6007</c:v>
              </c:pt>
              <c:pt idx="1">
                <c:v>0.6543</c:v>
              </c:pt>
              <c:pt idx="2">
                <c:v>0.6791</c:v>
              </c:pt>
              <c:pt idx="3">
                <c:v>0.6909</c:v>
              </c:pt>
            </c:numLit>
          </c:val>
        </c:ser>
        <c:ser>
          <c:idx val="1"/>
          <c:order val="1"/>
          <c:tx>
            <c:v>mAP@0.5:0.95</c:v>
          </c:tx>
          <c:spPr>
            <a:solidFill xmlns:a="http://schemas.openxmlformats.org/drawingml/2006/main">
              <a:srgbClr val="3A8A80"/>
            </a:solidFill>
          </c:spPr>
          <c:invertIfNegative val="0"/>
          <c:cat>
            <c:strLit>
              <c:ptCount val="4"/>
              <c:pt idx="0">
                <c:v>基线 10轮</c:v>
              </c:pt>
              <c:pt idx="1">
                <c:v>基线 30轮</c:v>
              </c:pt>
              <c:pt idx="2">
                <c:v>困难样本 10轮</c:v>
              </c:pt>
              <c:pt idx="3">
                <c:v>困难样本 40轮</c:v>
              </c:pt>
            </c:strLit>
          </c:cat>
          <c:val>
            <c:numLit>
              <c:formatCode>0.0%</c:formatCode>
              <c:ptCount val="4"/>
              <c:pt idx="0">
                <c:v>0.314</c:v>
              </c:pt>
              <c:pt idx="1">
                <c:v>0.3536</c:v>
              </c:pt>
              <c:pt idx="2">
                <c:v>0.3708</c:v>
              </c:pt>
              <c:pt idx="3">
                <c:v>0.3738</c:v>
              </c:pt>
            </c:numLit>
          </c:val>
        </c:ser>
        <c:dLbls>
          <c:numFmt formatCode="0.00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 b="1">
                  <a:solidFill>
                    <a:srgbClr val="18251F"/>
                  </a:solidFill>
                  <a:latin typeface="Microsoft YaHei"/>
                  <a:ea typeface="Microsoft YaHei"/>
                  <a:cs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7DDD6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</c:catAx>
      <c:valAx>
        <c:axId val="48672768"/>
        <c:scaling>
          <c:orientation val="minMax"/>
          <c:max val="0.8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7DDD6"/>
              </a:solidFill>
              <a:prstDash val="solid"/>
            </a:ln>
          </c:spPr>
        </c:majorGridlines>
        <c:numFmt formatCode="0.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  <c:crossBetween val="between"/>
        <c:majorUnit val="0.2"/>
      </c:valAx>
      <c:spPr>
        <a:solidFill xmlns:a="http://schemas.openxmlformats.org/drawingml/2006/main">
          <a:srgbClr val="F3F4F0"/>
        </a:solidFill>
        <a:ln xmlns:a="http://schemas.openxmlformats.org/drawingml/2006/main" w="0">
          <a:noFill/>
          <a:prstDash val="solid"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200">
              <a:solidFill>
                <a:srgbClr val="66726C"/>
              </a:solidFill>
              <a:latin typeface="Microsoft YaHei"/>
              <a:ea typeface="Microsoft YaHei"/>
              <a:cs typeface="Microsoft YaHei"/>
            </a:defRPr>
          </a:pPr>
        </a:p>
      </c:txPr>
    </c:legend>
    <c:plotVisOnly val="1"/>
  </c:chart>
  <c:spPr>
    <a:solidFill xmlns:a="http://schemas.openxmlformats.org/drawingml/2006/main">
      <a:srgbClr val="F3F4F0"/>
    </a:solidFill>
    <a:ln xmlns:a="http://schemas.openxmlformats.org/drawingml/2006/main" w="0">
      <a:noFill/>
      <a:prstDash val="solid"/>
    </a:ln>
  </c:spPr>
</c:chartSpace>
</file>

<file path=ppt/slides/charts/chart3.xml><?xml version="1.0" encoding="utf-8"?>
<c:chartSpace xmlns:c="http://schemas.openxmlformats.org/drawingml/2006/chart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空标签图误报率</c:v>
          </c:tx>
          <c:spPr>
            <a:solidFill xmlns:a="http://schemas.openxmlformats.org/drawingml/2006/main">
              <a:srgbClr val="C65D45"/>
            </a:solidFill>
          </c:spPr>
          <c:invertIfNegative val="0"/>
          <c:cat>
            <c:strLit>
              <c:ptCount val="4"/>
              <c:pt idx="0">
                <c:v>基线 10轮</c:v>
              </c:pt>
              <c:pt idx="1">
                <c:v>基线 30轮</c:v>
              </c:pt>
              <c:pt idx="2">
                <c:v>困难样本 10轮</c:v>
              </c:pt>
              <c:pt idx="3">
                <c:v>困难样本 40轮</c:v>
              </c:pt>
            </c:strLit>
          </c:cat>
          <c:val>
            <c:numLit>
              <c:formatCode>General</c:formatCode>
              <c:ptCount val="4"/>
              <c:pt idx="0">
                <c:v>0.081459</c:v>
              </c:pt>
              <c:pt idx="1">
                <c:v>0.088146</c:v>
              </c:pt>
              <c:pt idx="2">
                <c:v>0.046201</c:v>
              </c:pt>
              <c:pt idx="3">
                <c:v>0.054103</c:v>
              </c:pt>
            </c:numLit>
          </c:val>
        </c:ser>
        <c:dLbls>
          <c:numFmt formatCode="0.0%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00" b="1">
                  <a:solidFill>
                    <a:srgbClr val="18251F"/>
                  </a:solidFill>
                  <a:latin typeface="Microsoft YaHei"/>
                  <a:ea typeface="Microsoft YaHei"/>
                  <a:cs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7DDD6"/>
              </a:solidFill>
              <a:prstDash val="solid"/>
            </a:ln>
          </c:spPr>
        </c:majorGridlines>
        <c:numFmt formatCode="0%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3F4F0"/>
        </a:solidFill>
        <a:ln xmlns:a="http://schemas.openxmlformats.org/drawingml/2006/main" w="0">
          <a:noFill/>
          <a:prstDash val="solid"/>
        </a:ln>
      </c:spPr>
    </c:plotArea>
    <c:plotVisOnly val="1"/>
  </c:chart>
  <c:spPr>
    <a:solidFill xmlns:a="http://schemas.openxmlformats.org/drawingml/2006/main">
      <a:srgbClr val="F3F4F0"/>
    </a:solidFill>
    <a:ln xmlns:a="http://schemas.openxmlformats.org/drawingml/2006/main" w="0">
      <a:noFill/>
      <a:prstDash val="solid"/>
    </a:ln>
  </c:spPr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ABE4CC-28E2-4F1F-A1DE-953C937756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d2806a59f54288"/>
          <a:srcRect xmlns:a="http://schemas.openxmlformats.org/drawingml/2006/main" l="0" t="7813" r="0" b="78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46C7D8-37FD-402E-9D32-32FFCFBB9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12">
              <a:alpha val="5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690367-CBBF-4169-AD03-24F651CD1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14400"/>
            <a:ext cx="7810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98000"/>
              </a:lnSpc>
              <a:buNone/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基于 YOLO 的森林火灾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烟雾与明火检测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F7665A-7BD1-48F5-B624-03702931A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86100"/>
            <a:ext cx="1943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C65D4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09E1F2-EBC5-4E95-A2F2-9CE5101F9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590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复杂背景误检分析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B0FFAC-DDF2-4997-9F9F-C463AA85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1980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4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4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4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4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4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4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4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4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4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《人工智能基础》课程项目</a:t>
            </a:r>
          </a:p>
        </p:txBody>
      </p:sp>
    </p:spTree>
    <p:extLst>
      <p:ext uri="{BB962C8B-B14F-4D97-AF65-F5344CB8AC3E}">
        <p14:creationId xmlns:p14="http://schemas.microsoft.com/office/powerpoint/2010/main" val="16127264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ECB1CA-C5C4-4DDC-AFE9-500E891C7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研究问题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7E974A-4315-4270-B338-89083AB2A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7700"/>
            <a:ext cx="10715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复杂背景会触发误报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A852CD-0BCE-4272-BC5B-51B5A7B14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81125"/>
            <a:ext cx="109442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D7DDD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AAF3FC-1D36-456C-8926-96217D431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D4890D-28D5-4D21-AB0E-2094D3D24C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778c7dbd8e4c48"/>
          <a:stretch xmlns:a="http://schemas.openxmlformats.org/drawingml/2006/main"/>
        </p:blipFill>
        <p:spPr>
          <a:xfrm xmlns:a="http://schemas.openxmlformats.org/drawingml/2006/main">
            <a:off x="628650" y="1784193"/>
            <a:ext cx="5715000" cy="353726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757906-7052-459F-9035-2F9E12628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7212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D-Fire 测试集样本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A10CE2-C2B5-4BFA-AC71-F5A0229E7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000250"/>
            <a:ext cx="4476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空标签图没有烟火标注，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模型仍可能产生候选框。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本项目统计这类背景误报。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87405E-3CD9-4BCB-947B-8FED72091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743325"/>
            <a:ext cx="3524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C65D4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2ED263-16E8-4148-BB4A-0AA4A5F56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019550"/>
            <a:ext cx="4476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7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7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问题不只是“有没有框”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还要看空背景被触发的比例。</a:t>
            </a:r>
          </a:p>
        </p:txBody>
      </p:sp>
    </p:spTree>
    <p:extLst>
      <p:ext uri="{BB962C8B-B14F-4D97-AF65-F5344CB8AC3E}">
        <p14:creationId xmlns:p14="http://schemas.microsoft.com/office/powerpoint/2010/main" val="18340284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74505C-0594-45A0-9FCE-65E4C1BC0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总体方法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6D585E-40B0-4D5C-A747-BA8CB5FE5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7700"/>
            <a:ext cx="10715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项目流程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212026-6EF8-46E6-9DF6-DEACDA3D6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81125"/>
            <a:ext cx="109442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D7DDD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487555-0F8D-478B-9D54-6BCD63367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FCB569-5DA6-4113-A6B0-BDB0BFF63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28875"/>
            <a:ext cx="2047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28544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D752CD-75C1-4706-891B-8DCB0323F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14625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输入图像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359016-A4B1-40B3-884A-72B2386FF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33750"/>
            <a:ext cx="2095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8000"/>
              </a:lnSpc>
              <a:buNone/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森林 / 野外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监控与公开图像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B122A5-D451-44AD-AF79-FEBB8AAA6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428875"/>
            <a:ext cx="2047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A8A8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868B16-507D-42F6-ABD9-F669E93DE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714625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YOLOv8n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612F89-1F2A-4033-B268-9B69D47B3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333750"/>
            <a:ext cx="2095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8000"/>
              </a:lnSpc>
              <a:buNone/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迁移学习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640 × 640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F43D77-4680-4F07-B9BB-D6038633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428875"/>
            <a:ext cx="2047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C65D4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04A439-1B70-4A0B-B612-3A30866BF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14625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目标输出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21722F-7F0F-4A39-B988-99324E6E1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333750"/>
            <a:ext cx="2095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8000"/>
              </a:lnSpc>
              <a:buNone/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smoke / fire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框与置信度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55310F-6C6F-4950-9D47-C3E3A05FB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2428875"/>
            <a:ext cx="2047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D1A447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0EE018-0B8B-47F3-9A3C-0187C7FBA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2714625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误检核查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E024C3-AA07-4E0D-A842-3C461123C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333750"/>
            <a:ext cx="2095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8000"/>
              </a:lnSpc>
              <a:buNone/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阈值标定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空标签图统计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33D5F4-811C-4F25-84D4-FC81618F3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905125"/>
            <a:ext cx="428625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7DD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EB522C-5EAD-4741-8D08-5FD79C98E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175" y="2905125"/>
            <a:ext cx="428625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7DD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750185-A80E-44D6-9429-0609F361C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905125"/>
            <a:ext cx="428625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7DD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299E30-D012-4CFE-9295-FAD8F5EE5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05375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图片与短视频在本机处理；检测结果供人工复核。</a:t>
            </a:r>
          </a:p>
        </p:txBody>
      </p:sp>
    </p:spTree>
    <p:extLst>
      <p:ext uri="{BB962C8B-B14F-4D97-AF65-F5344CB8AC3E}">
        <p14:creationId xmlns:p14="http://schemas.microsoft.com/office/powerpoint/2010/main" val="13787363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9FBF48-4A3D-456D-A126-238B4774E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60C77B-0089-416C-8C95-0C02BE654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7700"/>
            <a:ext cx="10715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数据集与划分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6F4DCE-E83A-4AC6-AE64-557047C8A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81125"/>
            <a:ext cx="109442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D7DDD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590BAF-B31E-4CC8-95C4-0120E0842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5A09B4-2D96-4700-A6EE-7E101917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3619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776"/>
          </a:bodyPr>
          <a:lstStyle xmlns:a="http://schemas.openxmlformats.org/drawingml/2006/main">
            <a:defPPr algn="l">
              <a:defRPr sz="43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43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43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43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43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43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43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43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43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43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43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rPr>
              <a:t>21,527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FC7A80-AF0C-4EE3-966B-F8AB071F3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514600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张图像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8D73F8-FC97-4F23-ABE7-420FD63A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38500"/>
            <a:ext cx="361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7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7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7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7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7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7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7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7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7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7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7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rPr>
              <a:t>26,531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A88EB1-811D-4E4E-8BB6-95AC6B39D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6240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个有效框 · 9,838 张空标签图</a:t>
            </a:r>
          </a:p>
        </p:txBody>
      </p:sp>
      <p:graphicFrame>
        <p:nvGraphicFramePr>
          <p:cNvPr id="9" name="Chart">
            <a:extLst xmlns:a="http://schemas.openxmlformats.org/drawingml/2006/main">
              <a:ext uri="{FF2B5EF4-FFF2-40B4-BE49-F238E27FC236}">
                <a16:creationId xmlns:a16="http://schemas.microsoft.com/office/drawing/2014/main" id="{BA5D2E15-9216-43F9-8263-B72B7622E01A}"/>
              </a:ext>
            </a:extLst>
          </p:cNvPr>
          <p:cNvGraphicFramePr/>
          <p:nvPr/>
        </p:nvGraphicFramePr>
        <p:xfrm>
          <a:off xmlns:a="http://schemas.openxmlformats.org/drawingml/2006/main" x="4953000" y="1857375"/>
          <a:ext xmlns:a="http://schemas.openxmlformats.org/drawingml/2006/main" cx="6286500" cy="31908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55eaf93ee2844cb"/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AFEE18-9AB3-4F5C-9FD0-85F3B13A6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train 15,069  /  val 3,229  /  test 3,229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D8EF07-E4BD-40DE-8616-349DDB3BD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1009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按感知哈希近似分组，比例约 70 / 15 / 15；原始视频编号缺失。</a:t>
            </a:r>
          </a:p>
        </p:txBody>
      </p:sp>
    </p:spTree>
    <p:extLst>
      <p:ext uri="{BB962C8B-B14F-4D97-AF65-F5344CB8AC3E}">
        <p14:creationId xmlns:p14="http://schemas.microsoft.com/office/powerpoint/2010/main" val="19536452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57CED6-6CAC-4973-B556-08EBB2EE7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模型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865D58-C9C0-476C-9C86-6C4D11830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7700"/>
            <a:ext cx="10715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YOLOv8n 检测基线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6E23A4-C38A-4669-B30C-8ECD81671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81125"/>
            <a:ext cx="109442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D7DDD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B74CE1-074A-44EA-A781-31D91A172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FD39A8-0E68-4A63-87D9-08BC15DB73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02d2702b0b47cf"/>
          <a:stretch xmlns:a="http://schemas.openxmlformats.org/drawingml/2006/main"/>
        </p:blipFill>
        <p:spPr>
          <a:xfrm xmlns:a="http://schemas.openxmlformats.org/drawingml/2006/main">
            <a:off x="6572250" y="1848560"/>
            <a:ext cx="4953000" cy="3065629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DDD44F-7787-4B0C-908C-40CAD0F27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28800"/>
            <a:ext cx="438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单阶段目标检测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411E27-6120-41FC-BE7D-FDCE24D66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28544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21B94B-D579-4B38-B28E-FF06016C8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38450"/>
            <a:ext cx="123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特征提取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D49228-9814-455B-8AF0-CC8D8B3BF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619375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A8A8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85F8A8-E58D-4963-AB6C-293183852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838450"/>
            <a:ext cx="123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多尺度融合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A99091-0644-45B7-AE6C-58E93FF9F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619375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C65D4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F550D1-7797-4E25-90E3-8EA9F508B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838450"/>
            <a:ext cx="123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检测头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5CCBFF-312A-464A-B36B-1F8C02DE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19500"/>
            <a:ext cx="4191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026"/>
          </a:bodyPr>
          <a:lstStyle xmlns:a="http://schemas.openxmlformats.org/drawingml/2006/main">
            <a:def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22000"/>
              </a:lnSpc>
              <a:buNone/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预训练权重迁移学习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类别：smoke / fire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输入尺寸：640 × 640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轻量级单阶段检测器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65CB6C-5253-480F-AB9E-6A103FD5C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25780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rPr>
              <a:t>输出：边界框 + 类别 + 置信度</a:t>
            </a:r>
          </a:p>
        </p:txBody>
      </p:sp>
    </p:spTree>
    <p:extLst>
      <p:ext uri="{BB962C8B-B14F-4D97-AF65-F5344CB8AC3E}">
        <p14:creationId xmlns:p14="http://schemas.microsoft.com/office/powerpoint/2010/main" val="14728552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6765B1-B261-4735-82AD-6FD004EDF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实验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A1B6C6-2F21-4749-8E2B-A51A34625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7700"/>
            <a:ext cx="10715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训练安排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FFF1DA-F29A-4BEE-94DE-FC8F760C4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81125"/>
            <a:ext cx="109442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D7DDD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F4150E-332A-41F0-B93C-5F68D0C24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23B869-EF24-469D-8551-1FEE52A02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952750"/>
            <a:ext cx="9906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7DDD6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588ECB-4083-4E47-B718-F89803156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7241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54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8DC207-49BD-42BB-A398-457BF22BA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52625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基线训练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693BCC-203F-4599-B5FC-5D0BF5439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390900"/>
            <a:ext cx="2476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8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8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8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8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8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8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8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8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8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8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rPr>
              <a:t>30 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1199D4-8E77-493F-ACD5-7EEB27DD1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000500"/>
            <a:ext cx="2667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8000"/>
              </a:lnSpc>
              <a:buNone/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全量 train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预训练权重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3B4E2C-15C6-4212-A3E3-30A8AA405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241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65D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C07BA7-B1EF-49AE-B33D-E09904191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1952625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困难负样本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061201-7922-4C3A-9BA0-42AB1ABB0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390900"/>
            <a:ext cx="2476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8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8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8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8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8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8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8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8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8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8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rPr>
              <a:t>148 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57D523-9BF8-4D4A-81F9-59EBF2568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000500"/>
            <a:ext cx="2667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8000"/>
              </a:lnSpc>
              <a:buNone/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从 6,491 张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训练集空标签图筛选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3735DB-D5EF-49A3-A15B-0C7A3B63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7241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A8A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4AF139-53AD-4CFB-8877-EE163C16D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952625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改进微调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A21B3B-C43C-4BCF-B080-C5660D22E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390900"/>
            <a:ext cx="2476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8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8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8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8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8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8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8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8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8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8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40 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64A9CD-999E-40C0-9622-350633170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000500"/>
            <a:ext cx="2667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8000"/>
              </a:lnSpc>
              <a:buNone/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train manifest 扩充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验证与测试未挖掘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ADCB77-86AA-4376-A8E4-180C3F754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NVIDIA GeForce RTX 3060 Laptop GPU · batch 8 · imgsz 640 · AMP</a:t>
            </a:r>
          </a:p>
        </p:txBody>
      </p:sp>
    </p:spTree>
    <p:extLst>
      <p:ext uri="{BB962C8B-B14F-4D97-AF65-F5344CB8AC3E}">
        <p14:creationId xmlns:p14="http://schemas.microsoft.com/office/powerpoint/2010/main" val="3287537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0E0F32-D3ED-4F6E-A0FE-3763E1BF4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改进方法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27DD34-76B7-4266-8EA0-AB14EEE54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7700"/>
            <a:ext cx="10715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困难负样本如何加入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DCA7A9-5C92-41F8-94FD-9BC378004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81125"/>
            <a:ext cx="109442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D7DDD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6FF5A7-FB58-4E5D-9813-52B43C7AD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B475F5-6CAE-4D93-8893-7124E2E06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76450"/>
            <a:ext cx="2857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43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43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43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43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43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43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43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43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43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43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43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6,491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468C08-E05B-427A-A26F-18799EFFC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57500"/>
            <a:ext cx="304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训练集空标签候选图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B9448A-4446-415A-9940-0677E1DA5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476500"/>
            <a:ext cx="85725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7DD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2606A8-A875-44D0-9637-A533420A7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076450"/>
            <a:ext cx="2476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 algn="ctr">
              <a:defRPr sz="18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8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8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8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8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8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8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8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8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8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8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基线模型扫描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18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conf ≥ 0.25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6F31FC-5F8E-47FF-BE94-7BBC6E364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476500"/>
            <a:ext cx="85725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D7DD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EFFFA5-E3AB-42F7-8F4F-FE63EFCC4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000250"/>
            <a:ext cx="2381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43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43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43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43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43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43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43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43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43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43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43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rPr>
              <a:t>148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C96A68-253F-4ED8-AE35-2CC93F05A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0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ctr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ctr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ctr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ctr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ctr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ctr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ctr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ctr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ctr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误检困难样本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12FD13-5EDE-4A2B-BDA3-16BDA177B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905250"/>
            <a:ext cx="10344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D7DDD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2004A3-7800-456C-A686-CB92FC621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238625"/>
            <a:ext cx="2714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rPr>
              <a:t>只扩充 train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8302B4-4C8A-413D-8AD5-278ECCCA8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238625"/>
            <a:ext cx="2714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标签仍为空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78A975-8F75-4539-BE66-EDAD09376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38625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rPr>
              <a:t>val / test 未参与挖掘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4A8808-5722-41A3-9156-10BDBDCD5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953000"/>
            <a:ext cx="1009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筛选结果来自实际推理；不把雾云等场景的人工猜测当成标签。</a:t>
            </a:r>
          </a:p>
        </p:txBody>
      </p:sp>
    </p:spTree>
    <p:extLst>
      <p:ext uri="{BB962C8B-B14F-4D97-AF65-F5344CB8AC3E}">
        <p14:creationId xmlns:p14="http://schemas.microsoft.com/office/powerpoint/2010/main" val="13019471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ED0761-FFE8-428C-8E4A-18414ED5E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0FCF65-682A-46D5-BFF3-EFA658170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7700"/>
            <a:ext cx="10715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阈值与测试口径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FBA4F7-71D0-4104-9B44-0160CADB6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81125"/>
            <a:ext cx="109442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D7DDD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1BDE57-A696-42B9-9DDA-E2BA1FEB8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25B4F2-4DE6-4A87-987E-60C84FE11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526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验证集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304EB5-6ABE-466C-BA66-A435C4761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81250"/>
            <a:ext cx="2286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A8A8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AF2F27-BD8F-41AA-8B18-3D11BD019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19375"/>
            <a:ext cx="285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5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5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5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5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5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5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5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5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5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5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选 conf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2D7070-0156-43E3-AE77-69BDD34B3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2857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候选阈值网格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选择 micro-F1 最高值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CA20CD-5BED-4438-8E00-5AB8142B0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9526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固定参数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BB874B-C0CD-46D1-B807-87EC0E2EC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81250"/>
            <a:ext cx="2286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28544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3713BE-AD31-43D8-9914-374079E75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619375"/>
            <a:ext cx="285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5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5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5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5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5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5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5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5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5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5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rPr>
              <a:t>NMS 0.70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50D9EF-14C1-49B9-9464-90752E04F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352800"/>
            <a:ext cx="2857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匹配 IoU 0.50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测试阶段不重新调阈值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3949B6-0759-482D-A389-47B4A0170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9526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测试集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E56140-7F57-4340-AC54-AC6B3923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381250"/>
            <a:ext cx="2286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C65D4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9E6B52-05EA-49EA-BDB9-6C55AC4A1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619375"/>
            <a:ext cx="285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5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5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5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5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5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5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5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5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5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5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rPr>
              <a:t>3,229 张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6FE64A-3122-42CD-B53D-F1CCC5939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352800"/>
            <a:ext cx="2857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1,645 张空标签图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用于模型间比较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197694-A9BD-4159-8605-CCFB3512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5720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mAP 置信度下限 0.001 · 空标签图误报率 = 被触发图片 / 1,645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B33F40-D2D4-48DD-8E2B-37CA52068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62550"/>
            <a:ext cx="1009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350" b="0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350" b="0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350" b="0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350" b="0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350" b="0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350" b="0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350" b="0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350" b="0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350" b="0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rPr>
              <a:t>测试集曾用于多个检查点的横向比较，结果按比较性实验报告，不称为一次性盲测。</a:t>
            </a:r>
          </a:p>
        </p:txBody>
      </p:sp>
    </p:spTree>
    <p:extLst>
      <p:ext uri="{BB962C8B-B14F-4D97-AF65-F5344CB8AC3E}">
        <p14:creationId xmlns:p14="http://schemas.microsoft.com/office/powerpoint/2010/main" val="15951380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95BD58-EDFB-4971-9427-E7B6E4D39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结果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10079C-3BF7-474D-B0E3-912E35E8A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7700"/>
            <a:ext cx="10715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测试集 mAP 对比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CD8158-F434-4A3A-B5B6-E6379D59D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81125"/>
            <a:ext cx="109442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D7DDD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AA4D86-01A8-4D31-9F32-E9B449283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2C7EEB80-0AC3-4282-93FB-28CE97560187}"/>
              </a:ext>
            </a:extLst>
          </p:cNvPr>
          <p:cNvGraphicFramePr/>
          <p:nvPr/>
        </p:nvGraphicFramePr>
        <p:xfrm>
          <a:off xmlns:a="http://schemas.openxmlformats.org/drawingml/2006/main" x="876300" y="1695450"/>
          <a:ext xmlns:a="http://schemas.openxmlformats.org/drawingml/2006/main" cx="102870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87969a2b0c5440d4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1DDEDD-D386-4FED-9FF1-0355ACD5B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62625"/>
            <a:ext cx="990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rPr>
              <a:t>困难负样本模型相对 30 轮基线：mAP@0.5 +3.66 个百分点</a:t>
            </a:r>
          </a:p>
        </p:txBody>
      </p:sp>
    </p:spTree>
    <p:extLst>
      <p:ext uri="{BB962C8B-B14F-4D97-AF65-F5344CB8AC3E}">
        <p14:creationId xmlns:p14="http://schemas.microsoft.com/office/powerpoint/2010/main" val="25043538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C92791-0940-4007-BA23-15AB9D700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结果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3A7847-0743-4581-AC99-EDC704084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7700"/>
            <a:ext cx="10715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空标签图误报率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5F8E73-92ED-4285-ADAD-B60E33B58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81125"/>
            <a:ext cx="109442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D7DDD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688EEF-CEB3-4656-8AEB-E7060EC02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9C95EFA9-D443-4606-BF1A-CA7FAA8B3969}"/>
              </a:ext>
            </a:extLst>
          </p:cNvPr>
          <p:cNvGraphicFramePr/>
          <p:nvPr/>
        </p:nvGraphicFramePr>
        <p:xfrm>
          <a:off xmlns:a="http://schemas.openxmlformats.org/drawingml/2006/main" x="1047750" y="1809750"/>
          <a:ext xmlns:a="http://schemas.openxmlformats.org/drawingml/2006/main" cx="9906000" cy="3476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3a29dc0a5524a59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A23709-CCD6-4063-BC6C-D953FB178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429250"/>
            <a:ext cx="3905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7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7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7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7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7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7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7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7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7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7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7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rPr>
              <a:t>89 / 1645 张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46487F-A841-48D6-A9A3-5AE136EA1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524500"/>
            <a:ext cx="62388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相对 30 轮基线下降 3.40 个百分点；召回变化 +0.21 个百分点。</a:t>
            </a:r>
          </a:p>
        </p:txBody>
      </p:sp>
    </p:spTree>
    <p:extLst>
      <p:ext uri="{BB962C8B-B14F-4D97-AF65-F5344CB8AC3E}">
        <p14:creationId xmlns:p14="http://schemas.microsoft.com/office/powerpoint/2010/main" val="24013817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3EB20B-BE59-47CB-90CC-8D5A06C26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结果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B9AEAB-3C87-49B9-9ED7-F5C1561ED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7700"/>
            <a:ext cx="10715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类别表现与错误分布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8F87FB-4003-4E1C-B055-672F160C5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81125"/>
            <a:ext cx="109442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D7DDD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F79105-1D3F-4E01-A4E3-D7CD97F02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16084B-CF04-4917-8F45-815EE9F76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80975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类别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08D420-1BE6-4BA7-80E7-3005834A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80975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实例数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922EFE-BD4B-4D96-8C53-CCC7DB28E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809750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Precision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78FE83-38B4-4B9E-BEDF-CC56763BF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80975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Recall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5C0594-8F28-4908-80FB-D199A9485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1809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mAP@0.5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32E6B0-3AE9-42E9-9634-CE33C512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247900"/>
            <a:ext cx="1023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335">
            <a:solidFill>
              <a:srgbClr val="D7DDD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EDF45E-96C8-4014-BEF7-788DA8756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7175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烟雾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A018B7-D2C4-41D6-B2BA-3E3130BA7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6098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1,688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F8C8BA-2CBE-46BA-82A0-1FE0EB4F7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6098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0.759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3D38F4-06C6-43AD-99DF-72B677FCD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6098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0.678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B1B647-EA53-413F-878C-2D77989F3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26098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0.765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779FC5-5C56-4E23-A874-9B753C967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200400"/>
            <a:ext cx="1023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DD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BFE487-9A43-4CDB-AA88-0B69D972A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63855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10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rPr>
              <a:t>明火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F8FB45-131C-4210-8FBD-03236BA79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6766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2,190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F495F8-0CCC-46C3-8E7C-0473760CB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67665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0.665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7956FC-B7CF-4640-9B71-C2678AF23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6766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0.526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E836DF-94EC-4D74-9EB5-209AAAA10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36766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0.617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890461-7C6C-4490-827B-38F84B07E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267200"/>
            <a:ext cx="1023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DD6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B794CC-E2B5-4EC4-B6C1-65E70FC5C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29200"/>
            <a:ext cx="1009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烟雾与明火 mAP@0.5 相差 14.8 个百分点。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A07724-47E0-4E56-8079-99F132212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543550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测试集固定阈值统计：FP 943 · FN 1,582 · IoU 匹配 0.50</a:t>
            </a:r>
          </a:p>
        </p:txBody>
      </p:sp>
    </p:spTree>
    <p:extLst>
      <p:ext uri="{BB962C8B-B14F-4D97-AF65-F5344CB8AC3E}">
        <p14:creationId xmlns:p14="http://schemas.microsoft.com/office/powerpoint/2010/main" val="110089971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3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FB4BFE-FBA3-47D4-B8AB-895EE807E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案例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08D372-1CB2-4A2E-B773-3EC290D91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7700"/>
            <a:ext cx="10715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典型误检与漏检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4D5BD4-061D-4264-9F9C-A1E5FB08F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81125"/>
            <a:ext cx="109442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D7DDD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BE619C-177A-4622-91EE-F9CD3AA95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BF9D59-5C69-4717-9FFD-2F315BAE50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7b4558569433c"/>
          <a:srcRect xmlns:a="http://schemas.openxmlformats.org/drawingml/2006/main" l="1798" t="0" r="179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" y="1714500"/>
            <a:ext cx="5191125" cy="302895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1FD47F-B953-4241-AA44-BD27C0053D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4143610a0e4daf"/>
          <a:srcRect xmlns:a="http://schemas.openxmlformats.org/drawingml/2006/main" l="1798" t="0" r="179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1714500"/>
            <a:ext cx="5191125" cy="30289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78BF27-8761-422B-AAAC-29ACD138A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4857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rPr>
              <a:t>误报 · smoke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423253-6B38-4B2C-ABBA-D781DABB5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14950"/>
            <a:ext cx="495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测试集该图的标签为空；画面是室内大厅，模型在左上方明亮的天花板/墙面区域输出 smoke 框，置信度 0.786。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3347FE-C9D3-482E-AA5A-2255462F8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953000"/>
            <a:ext cx="4857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漏检 · fire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0E273A-233B-4E45-AAE0-C480C66AE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314950"/>
            <a:ext cx="495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212"/>
          </a:bodyPr>
          <a:lstStyle xmlns:a="http://schemas.openxmlformats.org/drawingml/2006/main">
            <a:def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测试集夜间画面中包含 fire 标注；较大的火焰可见，但中间偏小的火点在置信度阈值 0.300、匹配 IoU 0.50 下未被正确匹配。</a:t>
            </a:r>
          </a:p>
        </p:txBody>
      </p:sp>
    </p:spTree>
    <p:extLst>
      <p:ext uri="{BB962C8B-B14F-4D97-AF65-F5344CB8AC3E}">
        <p14:creationId xmlns:p14="http://schemas.microsoft.com/office/powerpoint/2010/main" val="71874324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0E202F-FF1D-4B76-9CF9-9D29C814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系统展示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230237-1131-4FC8-9665-33F070136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7700"/>
            <a:ext cx="10715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本地检测系统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D5B5FF-F455-4C70-95F8-56E7EDB2B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81125"/>
            <a:ext cx="109442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D7DDD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748CB2-09A4-40D6-9217-2635CF241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382D0A-8645-4F6A-8914-CA5C614025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8ee2149be54df6"/>
          <a:stretch xmlns:a="http://schemas.openxmlformats.org/drawingml/2006/main"/>
        </p:blipFill>
        <p:spPr>
          <a:xfrm xmlns:a="http://schemas.openxmlformats.org/drawingml/2006/main">
            <a:off x="2211034" y="1685925"/>
            <a:ext cx="4969581" cy="40957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F2AF2F-A1C9-4F55-8B45-663867D55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952625"/>
            <a:ext cx="0" cy="35528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C65D4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2BA57B-6C80-4ECB-AFE1-F6B131698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095500"/>
            <a:ext cx="20955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38000"/>
              </a:lnSpc>
              <a:buNone/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图片检测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视频逐帧检测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模型对比</a:t>
            </a:r>
          </a:p>
          <a:p xmlns:a="http://schemas.openxmlformats.org/drawingml/2006/main">
            <a:pPr algn="l">
              <a:lnSpc>
                <a:spcPct val="138000"/>
              </a:lnSpc>
              <a:buNone/>
              <a:def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误检案例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6289BA-D093-43C2-9684-764627E1C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524375"/>
            <a:ext cx="2095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30000"/>
              </a:lnSpc>
              <a:buNone/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本机推理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结果可下载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需人工核实</a:t>
            </a:r>
          </a:p>
        </p:txBody>
      </p:sp>
    </p:spTree>
    <p:extLst>
      <p:ext uri="{BB962C8B-B14F-4D97-AF65-F5344CB8AC3E}">
        <p14:creationId xmlns:p14="http://schemas.microsoft.com/office/powerpoint/2010/main" val="39982642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3F4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A8C96D-2F45-4862-BFA7-B9EFE2A0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总结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71C3BB-3F98-48E0-AC26-82EA9FD03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7700"/>
            <a:ext cx="10715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结论与局限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E5E01E-2E2F-46ED-974F-8D79D99CF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381125"/>
            <a:ext cx="109442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D7DDD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F41249-5BB2-4378-A385-46AC3FB25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26C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E037EE-9DD0-4BA4-9261-0DC729C66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90700"/>
            <a:ext cx="190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3A8A80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4A3621-82C1-4B31-8D41-DDAB7A3C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09800"/>
            <a:ext cx="1038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2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2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困难负样本训练后，测试 mAP@0.5 0.691；空标签图误报率 5.4%。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8B2EB0-913A-4EB3-86B1-B4C80006B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09925"/>
            <a:ext cx="104679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D7DDD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D86770-53DD-448A-A349-AA181C52F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C65D45"/>
                </a:solidFill>
                <a:latin typeface="Microsoft YaHei"/>
                <a:ea typeface="Microsoft YaHei"/>
                <a:cs typeface="Microsoft YaHei"/>
              </a:rPr>
              <a:t>需要保留的限制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A5C4AB-DC90-4C4A-BDD9-B204DF2BD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00500"/>
            <a:ext cx="6762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26000"/>
              </a:lnSpc>
              <a:buNone/>
              <a:def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数据并非纯森林场景</a:t>
            </a:r>
          </a:p>
          <a:p xmlns:a="http://schemas.openxmlformats.org/drawingml/2006/main">
            <a:pPr algn="l">
              <a:lnSpc>
                <a:spcPct val="126000"/>
              </a:lnSpc>
              <a:buNone/>
              <a:def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感知哈希近似分组，19 组近似图跨集</a:t>
            </a:r>
          </a:p>
          <a:p xmlns:a="http://schemas.openxmlformats.org/drawingml/2006/main">
            <a:pPr algn="l">
              <a:lnSpc>
                <a:spcPct val="126000"/>
              </a:lnSpc>
              <a:buNone/>
              <a:def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存在退化或越界标注</a:t>
            </a:r>
          </a:p>
          <a:p xmlns:a="http://schemas.openxmlformats.org/drawingml/2006/main">
            <a:pPr algn="l">
              <a:lnSpc>
                <a:spcPct val="126000"/>
              </a:lnSpc>
              <a:buNone/>
              <a:def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测试集已用于多个检查点比较</a:t>
            </a:r>
          </a:p>
          <a:p xmlns:a="http://schemas.openxmlformats.org/drawingml/2006/main">
            <a:pPr algn="l">
              <a:lnSpc>
                <a:spcPct val="126000"/>
              </a:lnSpc>
              <a:buNone/>
              <a:def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8251F"/>
                </a:solidFill>
                <a:latin typeface="Microsoft YaHei"/>
                <a:ea typeface="Microsoft YaHei"/>
                <a:cs typeface="Microsoft YaHei"/>
              </a:rPr>
              <a:t>视频逐帧检测，无时序判断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914D20-096C-4DF3-9484-0DBB0365E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171950"/>
            <a:ext cx="3333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6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6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6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6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6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6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6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6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6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6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6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285444"/>
                </a:solidFill>
                <a:latin typeface="Microsoft YaHei"/>
                <a:ea typeface="Microsoft YaHei"/>
                <a:cs typeface="Microsoft YaHei"/>
              </a:rPr>
              <a:t>下一步：增加森林专属数据，按真实事件分组验证，并分析连续帧稳定性。</a:t>
            </a:r>
          </a:p>
        </p:txBody>
      </p:sp>
    </p:spTree>
    <p:extLst>
      <p:ext uri="{BB962C8B-B14F-4D97-AF65-F5344CB8AC3E}">
        <p14:creationId xmlns:p14="http://schemas.microsoft.com/office/powerpoint/2010/main" val="14647408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2026-10-28T20:50:06.6060000Z</dcterms:created>
  <dcterms:modified xsi:type="dcterms:W3CDTF">2026-10-28T20:50:06.6060000Z</dcterms:modified>
</coreProperties>
</file>